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1" r:id="rId2"/>
    <p:sldId id="257" r:id="rId3"/>
    <p:sldId id="267" r:id="rId4"/>
    <p:sldId id="263" r:id="rId5"/>
    <p:sldId id="270" r:id="rId6"/>
    <p:sldId id="269" r:id="rId7"/>
    <p:sldId id="265" r:id="rId8"/>
    <p:sldId id="266" r:id="rId9"/>
    <p:sldId id="268" r:id="rId10"/>
    <p:sldId id="264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724"/>
    <a:srgbClr val="305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6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12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9BA2C-08DA-9349-8270-8BFF0C48ED7D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94699-1730-3C41-99BB-DB8301D25A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849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FDF7-42B6-5E47-AFF9-2C77884CF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EF197-E3E0-1B43-A81E-E43C96268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1F458-BAD9-7148-8094-B2F0402E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F70-88BB-B84A-A6AA-93B455AB3860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3D6D9-FDE1-A642-B01E-6175EF00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 dirty="0"/>
              <a:t>Nicolas Neudeck, Johannes Fuest, Thomas Böhm, Michael Fuest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0FF1B-6644-074D-B162-E28C5ED6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645AC7-8D7A-5F46-9638-5F1E2CD6CA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697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E74E-8701-E24E-9A18-ED15F845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C68A-835A-694D-9892-14F4BF4B4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989F-6163-CF4E-8F3B-089EC356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F70-88BB-B84A-A6AA-93B455AB3860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4CE04-4F3C-DD40-A1F5-28ED5055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 dirty="0"/>
              <a:t>Nicolas Neudeck, Johannes Fuest, Thomas Böhm, Michael Fuest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34961-7B00-AC49-993E-0BA3D23C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645AC7-8D7A-5F46-9638-5F1E2CD6CA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258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8537-0DF2-5D4F-B501-D7D5CFC0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B2C03-E4B4-DB4C-8C2B-8069D5661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6AFDE-9EBE-9C48-8E2C-D92C2BFE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F70-88BB-B84A-A6AA-93B455AB3860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80422-6849-A743-BC08-3DAA4FC9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 dirty="0"/>
              <a:t>Nicolas Neudeck, Johannes Fuest, Thomas Böhm, Michael Fuest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CD0E0-4392-2B4B-87A2-A45576DC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645AC7-8D7A-5F46-9638-5F1E2CD6CA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488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C7005-28F8-474E-B12D-2B8997A2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69543-7EC0-B04C-9AD0-E1367E562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DDB07-2FA4-814F-BD84-F8671E657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282D8-A40B-FD43-9BC9-E4580BB90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F70-88BB-B84A-A6AA-93B455AB3860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4E280-E819-FF46-A711-066A4565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 dirty="0"/>
              <a:t>Nicolas Neudeck, Johannes Fuest, Thomas Böhm, Michael Fuest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A6EB-D6AC-6C40-B421-46DD278F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645AC7-8D7A-5F46-9638-5F1E2CD6CA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657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E853-132E-EF4D-B962-DD57B5F1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C4F74-1940-8B4A-8941-6B6ACB220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778FF-7743-CE48-BBBA-B4A8D619A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8E07C-1C60-974F-A48C-E83E9A654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4CD0E-F6A1-484C-B47D-DCAFA2C4E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A2C4EA-D15F-734B-8EA3-32925F67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F70-88BB-B84A-A6AA-93B455AB3860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0D7D1-F92D-D448-A792-B4D9DD70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 dirty="0"/>
              <a:t>Nicolas Neudeck, Johannes Fuest, Thomas Böhm, Michael Fuest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8E657-4F2F-6348-95CB-BE661038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645AC7-8D7A-5F46-9638-5F1E2CD6CA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028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DF70-9C88-F04C-857E-4277AAFC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C6F6F-8ADC-C743-B320-130C2CC3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F70-88BB-B84A-A6AA-93B455AB3860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06DF8-00E7-7A4D-A995-349C16542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 dirty="0"/>
              <a:t>Nicolas Neudeck, Johannes Fuest, Thomas Böhm, Michael Fuest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1197-0075-3645-AE3F-31DA055B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645AC7-8D7A-5F46-9638-5F1E2CD6CA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796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4485AB-0834-A34A-B16B-3078E6C7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F70-88BB-B84A-A6AA-93B455AB3860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9D2E-C243-A84A-8C01-FE9FC3300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 dirty="0"/>
              <a:t>Nicolas Neudeck, Johannes Fuest, Thomas Böhm, Michael Fuest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22524-BAB0-4E4E-9224-AA8A2392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645AC7-8D7A-5F46-9638-5F1E2CD6CA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965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E2F2-F8F5-FA4A-950B-A1DAF697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849F7-3577-AB46-AD23-B19341D68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BEAC-1B57-F148-A9D0-DDEADBFAA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AC967-4448-AC4F-A6C2-D4A0DF6CD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F70-88BB-B84A-A6AA-93B455AB3860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8A594-BA82-E948-A378-E1881239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 dirty="0"/>
              <a:t>Nicolas Neudeck, Johannes Fuest, Thomas Böhm, Michael Fuest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6465B-E510-8148-B2B1-A1A648E2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645AC7-8D7A-5F46-9638-5F1E2CD6CA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621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D77-4998-3144-820F-D43AE127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D5FD4-39C7-254B-B475-22A03C5A4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4602F-4257-1F46-B843-8CF65BFA1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AFA59-4E92-8741-8CF4-182EEFC7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F70-88BB-B84A-A6AA-93B455AB3860}" type="datetimeFigureOut">
              <a:rPr lang="en-DE" smtClean="0"/>
              <a:t>25.03.22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335AA-FDC9-EA49-8F09-562F00CE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E9A12-90DF-F94B-A729-572E8979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645AC7-8D7A-5F46-9638-5F1E2CD6CA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558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B5638-A161-5C40-B7F7-55C0F5F0B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C84E-C131-684E-B7D1-56A6E7F4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1BF35-F45C-3147-93A2-F6BF74943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81F4F70-88BB-B84A-A6AA-93B455AB3860}" type="datetimeFigureOut">
              <a:rPr lang="en-DE" smtClean="0"/>
              <a:pPr/>
              <a:t>25.03.22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81AE2-A132-9E41-A653-41FA64C94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2624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DE" dirty="0"/>
              <a:t>Nicolas Neudeck, Johannes Fuest, Thomas Böhm, Michael Fuest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1DD958-1333-9D4F-8B5D-CE091F292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83438" b="71667"/>
          <a:stretch/>
        </p:blipFill>
        <p:spPr>
          <a:xfrm>
            <a:off x="10172700" y="0"/>
            <a:ext cx="20193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FBF7E7-89E6-D348-9BCB-19B22DAD943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172700" y="5680075"/>
            <a:ext cx="2019300" cy="11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4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1" kern="1200">
          <a:solidFill>
            <a:schemeClr val="bg1"/>
          </a:solidFill>
          <a:latin typeface="Helvetica Obliqu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1" kern="1200">
          <a:solidFill>
            <a:schemeClr val="bg1"/>
          </a:solidFill>
          <a:latin typeface="Helvetica Obliqu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1" kern="1200">
          <a:solidFill>
            <a:schemeClr val="bg1"/>
          </a:solidFill>
          <a:latin typeface="Helvetica Obliqu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1" kern="1200">
          <a:solidFill>
            <a:schemeClr val="bg1"/>
          </a:solidFill>
          <a:latin typeface="Helvetica Obliqu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1" kern="1200">
          <a:solidFill>
            <a:schemeClr val="bg1"/>
          </a:solidFill>
          <a:latin typeface="Helvetica Obliqu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2238C07-9B2D-0C43-AB76-90621F2C5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2011" y="6004290"/>
            <a:ext cx="6787978" cy="488462"/>
          </a:xfrm>
        </p:spPr>
        <p:txBody>
          <a:bodyPr>
            <a:normAutofit fontScale="47500" lnSpcReduction="20000"/>
          </a:bodyPr>
          <a:lstStyle/>
          <a:p>
            <a:r>
              <a:rPr lang="en-DE" i="1" dirty="0">
                <a:solidFill>
                  <a:schemeClr val="bg1"/>
                </a:solidFill>
                <a:latin typeface="HELVETICA BOLD OBLIQUE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Hackstreet Boys</a:t>
            </a:r>
          </a:p>
          <a:p>
            <a:r>
              <a:rPr lang="en-DE" i="1" dirty="0">
                <a:solidFill>
                  <a:schemeClr val="bg1"/>
                </a:solidFill>
                <a:latin typeface="HELVETICA BOLD OBLIQUE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Nicolas Neudeck, Johannes Fuest, Thomas Böhm, Michael Fuest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3DD099B-2B06-3B48-8659-46D9BB193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1" r="18818" b="67928"/>
          <a:stretch/>
        </p:blipFill>
        <p:spPr>
          <a:xfrm>
            <a:off x="2702010" y="3629405"/>
            <a:ext cx="6787979" cy="1964651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9E9E8B-8C08-2B40-B3BC-839865817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594"/>
          <a:stretch/>
        </p:blipFill>
        <p:spPr>
          <a:xfrm>
            <a:off x="9091354" y="5812443"/>
            <a:ext cx="1143257" cy="8968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EA87DD-238A-B243-BF40-494340C2E1C7}"/>
              </a:ext>
            </a:extLst>
          </p:cNvPr>
          <p:cNvSpPr/>
          <p:nvPr/>
        </p:nvSpPr>
        <p:spPr>
          <a:xfrm>
            <a:off x="1158356" y="2063719"/>
            <a:ext cx="98752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Landslide Management Using Machine Learning </a:t>
            </a:r>
            <a:r>
              <a:rPr lang="en-GB" sz="4800" b="1" dirty="0">
                <a:solidFill>
                  <a:schemeClr val="bg1"/>
                </a:solidFill>
                <a:latin typeface="Helvetica" pitchFamily="2" charset="0"/>
              </a:rPr>
              <a:t>UNEP Case</a:t>
            </a:r>
            <a:endParaRPr lang="en-GB" sz="4000" b="1" i="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10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3F16-99F8-1B47-AA54-F6310A35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A9963-5D69-CD49-8A23-93242AF1D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Meteorological and drone image data can be used to improve model performance</a:t>
            </a:r>
          </a:p>
          <a:p>
            <a:r>
              <a:rPr lang="en-GB" sz="2400" dirty="0"/>
              <a:t>Automated drone footage collection combined with HK’s Enhanced Natural Terrain Landslide Inventory images</a:t>
            </a:r>
          </a:p>
          <a:p>
            <a:r>
              <a:rPr lang="en-GB" sz="2400" dirty="0"/>
              <a:t>Applicable in other cities or to other natural hazards or geographies</a:t>
            </a:r>
          </a:p>
          <a:p>
            <a:pPr lvl="1">
              <a:buFont typeface="Wingdings" pitchFamily="2" charset="2"/>
              <a:buChar char="Ø"/>
            </a:pPr>
            <a:endParaRPr lang="en-GB" dirty="0"/>
          </a:p>
          <a:p>
            <a:pPr lvl="1">
              <a:buFont typeface="Wingdings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9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532B-D5EC-DE41-B7A1-60BD4905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B9F4-38FB-054F-8FC4-69C3A4FEE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CD766532-A1E1-9A49-BC0C-D9BFC672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63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EF34-D990-1741-9682-AC2B362A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AE428-D08E-5649-802A-89B6594C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Feature engineering: </a:t>
            </a:r>
          </a:p>
          <a:p>
            <a:r>
              <a:rPr lang="en-GB" dirty="0" err="1"/>
              <a:t>Featuretools</a:t>
            </a:r>
            <a:r>
              <a:rPr lang="en-GB" dirty="0"/>
              <a:t> &amp; Boruta Package to auto-generate and select new features</a:t>
            </a:r>
          </a:p>
          <a:p>
            <a:r>
              <a:rPr lang="en-GB" dirty="0"/>
              <a:t>Binning, discretization, </a:t>
            </a:r>
            <a:r>
              <a:rPr lang="en-GB" dirty="0" err="1"/>
              <a:t>windsorization</a:t>
            </a:r>
            <a:r>
              <a:rPr lang="en-GB" dirty="0"/>
              <a:t> to cap outliers</a:t>
            </a:r>
          </a:p>
          <a:p>
            <a:r>
              <a:rPr lang="en-GB" dirty="0"/>
              <a:t>Features like grid elevation variance, mean absolute height difference of grid cells close to </a:t>
            </a:r>
            <a:r>
              <a:rPr lang="en-GB" dirty="0" err="1"/>
              <a:t>center</a:t>
            </a:r>
            <a:r>
              <a:rPr lang="en-GB" dirty="0"/>
              <a:t>, relative </a:t>
            </a:r>
            <a:r>
              <a:rPr lang="en-GB" dirty="0" err="1"/>
              <a:t>ortographic</a:t>
            </a:r>
            <a:r>
              <a:rPr lang="en-GB" dirty="0"/>
              <a:t> intensification factor added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>
              <a:buFont typeface="Wingdings" pitchFamily="2" charset="2"/>
              <a:buChar char="Ø"/>
            </a:pPr>
            <a:endParaRPr lang="en-GB" sz="28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31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D601-5BFA-054C-ACAD-A59882CD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2840A-A520-9740-AA0E-2EAC3A8CF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Ensemble of Random Forests, Gradient Boost Models and Neural Networks:</a:t>
            </a:r>
          </a:p>
          <a:p>
            <a:pPr lvl="1"/>
            <a:r>
              <a:rPr lang="en-GB" sz="2800" dirty="0"/>
              <a:t>Different sample rebalancing techniques used in each forest</a:t>
            </a:r>
          </a:p>
          <a:p>
            <a:pPr lvl="1"/>
            <a:r>
              <a:rPr lang="en-GB" sz="2800" dirty="0"/>
              <a:t>Optimized hyperparameters with a grid search</a:t>
            </a:r>
          </a:p>
          <a:p>
            <a:pPr lvl="1"/>
            <a:r>
              <a:rPr lang="en-GB" sz="2800" dirty="0"/>
              <a:t>Combined by averaging landslide probability provided by each tree</a:t>
            </a:r>
          </a:p>
          <a:p>
            <a:pPr lvl="1"/>
            <a:r>
              <a:rPr lang="en-GB" sz="2800" dirty="0"/>
              <a:t>Probability thresholds for classification optimized</a:t>
            </a:r>
          </a:p>
          <a:p>
            <a:pPr lvl="1">
              <a:buFont typeface="Wingdings" pitchFamily="2" charset="2"/>
              <a:buChar char="Ø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41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D601-5BFA-054C-ACAD-A59882CD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1: Pre-Landslide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2840A-A520-9740-AA0E-2EAC3A8CF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Assignment of landslide risk factor from 1 - 5 for every grid in Hong Kong</a:t>
            </a:r>
          </a:p>
          <a:p>
            <a:r>
              <a:rPr lang="en-GB" sz="2400" dirty="0"/>
              <a:t>Building permits, urban &amp; landscape planning</a:t>
            </a:r>
          </a:p>
          <a:p>
            <a:r>
              <a:rPr lang="en-GB" sz="2400" dirty="0"/>
              <a:t>Insurance incentives for residents in high-risk areas</a:t>
            </a:r>
          </a:p>
          <a:p>
            <a:r>
              <a:rPr lang="en-GB" sz="2400" dirty="0"/>
              <a:t>Strategic placement of emergency response resources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A picture containing outdoor, mountain, sky, nature&#10;&#10;Description automatically generated">
            <a:extLst>
              <a:ext uri="{FF2B5EF4-FFF2-40B4-BE49-F238E27FC236}">
                <a16:creationId xmlns:a16="http://schemas.microsoft.com/office/drawing/2014/main" id="{1F983CF1-0111-FE42-A4EB-00230785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0" y="1825625"/>
            <a:ext cx="4178300" cy="27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4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FA6A487-613D-FB41-A271-7E3C70776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74" b="2778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3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8C6B-AA4D-B846-9D47-C2A45E45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2: During Landslide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6F5B6-F686-3E49-BEFE-7F7F848C7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GB" dirty="0"/>
              <a:t>Use precipitation forecast to determine which risk areas to notify</a:t>
            </a:r>
          </a:p>
          <a:p>
            <a:r>
              <a:rPr lang="en-GB" dirty="0"/>
              <a:t>Alert smartphone users via GPS using Gov HK Notifications system</a:t>
            </a:r>
          </a:p>
          <a:p>
            <a:r>
              <a:rPr lang="en-GB" dirty="0"/>
              <a:t>Notification to emergency response teams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EBCE39F-437E-A84B-9A67-072667D6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825624"/>
            <a:ext cx="4685270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5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948F-E3B5-4E46-BD9F-0A61FD3C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3: Post-Landslide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D839-8168-744E-84A7-AF2B88C9D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Rolling ingestion of new landslide data into model</a:t>
            </a:r>
          </a:p>
          <a:p>
            <a:r>
              <a:rPr lang="en-GB" sz="2400" dirty="0"/>
              <a:t>Emergency response teams are on-site quickly</a:t>
            </a:r>
          </a:p>
          <a:p>
            <a:r>
              <a:rPr lang="en-GB" sz="2400" dirty="0"/>
              <a:t>Casualties minimized due to evacuation of high-risk areas</a:t>
            </a:r>
          </a:p>
          <a:p>
            <a:r>
              <a:rPr lang="en-GB" sz="2400" dirty="0"/>
              <a:t>Causal inference of misclassified landslide events in order to improve model</a:t>
            </a:r>
          </a:p>
          <a:p>
            <a:r>
              <a:rPr lang="en-GB" sz="2400" dirty="0"/>
              <a:t>Enhanced insurance coverage from phase 1 to offset damage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8247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D308-2FFE-CE41-874F-2B004DD1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Commercialization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488E-2CDE-AA43-B322-932E17013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85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Risk factor data interesting for insurance companies to conduct targeted advertising</a:t>
            </a:r>
          </a:p>
          <a:p>
            <a:r>
              <a:rPr lang="en-GB" sz="2400" dirty="0"/>
              <a:t>Better information can be used to improve insurance pricing</a:t>
            </a:r>
          </a:p>
          <a:p>
            <a:r>
              <a:rPr lang="en-GB" sz="2400" dirty="0"/>
              <a:t>Data can be sold to construction firms and property developers to improve risk management</a:t>
            </a:r>
          </a:p>
        </p:txBody>
      </p:sp>
      <p:pic>
        <p:nvPicPr>
          <p:cNvPr id="1026" name="Picture 2" descr="5 takeaways from a discussion on data commercialization | Domo">
            <a:extLst>
              <a:ext uri="{FF2B5EF4-FFF2-40B4-BE49-F238E27FC236}">
                <a16:creationId xmlns:a16="http://schemas.microsoft.com/office/drawing/2014/main" id="{F99964AB-47EE-2046-B272-4BA3C4B16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6" r="10889"/>
          <a:stretch/>
        </p:blipFill>
        <p:spPr bwMode="auto">
          <a:xfrm>
            <a:off x="7427150" y="1825625"/>
            <a:ext cx="3405950" cy="329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91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</TotalTime>
  <Words>294</Words>
  <Application>Microsoft Macintosh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Helvetica</vt:lpstr>
      <vt:lpstr>HELVETICA BOLD OBLIQUE</vt:lpstr>
      <vt:lpstr>Helvetica Oblique</vt:lpstr>
      <vt:lpstr>Wingdings</vt:lpstr>
      <vt:lpstr>Office Theme</vt:lpstr>
      <vt:lpstr>PowerPoint Presentation</vt:lpstr>
      <vt:lpstr>PowerPoint Presentation</vt:lpstr>
      <vt:lpstr>The Data</vt:lpstr>
      <vt:lpstr>The Model</vt:lpstr>
      <vt:lpstr>Phase 1: Pre-Landslide</vt:lpstr>
      <vt:lpstr>PowerPoint Presentation</vt:lpstr>
      <vt:lpstr>Phase 2: During Landslide</vt:lpstr>
      <vt:lpstr>Phase 3: Post-Landslide</vt:lpstr>
      <vt:lpstr>Commercialization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ge69fuh</dc:creator>
  <cp:lastModifiedBy>ge69fuh</cp:lastModifiedBy>
  <cp:revision>17</cp:revision>
  <dcterms:created xsi:type="dcterms:W3CDTF">2022-03-22T18:29:56Z</dcterms:created>
  <dcterms:modified xsi:type="dcterms:W3CDTF">2022-03-25T08:52:50Z</dcterms:modified>
</cp:coreProperties>
</file>